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74" r:id="rId4"/>
    <p:sldId id="260" r:id="rId5"/>
    <p:sldId id="261" r:id="rId6"/>
    <p:sldId id="262" r:id="rId7"/>
    <p:sldId id="263" r:id="rId8"/>
    <p:sldId id="264" r:id="rId9"/>
    <p:sldId id="265" r:id="rId10"/>
    <p:sldId id="266" r:id="rId11"/>
    <p:sldId id="267" r:id="rId12"/>
    <p:sldId id="275" r:id="rId13"/>
    <p:sldId id="276" r:id="rId14"/>
    <p:sldId id="268" r:id="rId15"/>
    <p:sldId id="277" r:id="rId16"/>
    <p:sldId id="281" r:id="rId17"/>
    <p:sldId id="278" r:id="rId18"/>
    <p:sldId id="279" r:id="rId19"/>
    <p:sldId id="280" r:id="rId20"/>
    <p:sldId id="270" r:id="rId21"/>
    <p:sldId id="271" r:id="rId22"/>
    <p:sldId id="272" r:id="rId23"/>
    <p:sldId id="273" r:id="rId24"/>
  </p:sldIdLst>
  <p:sldSz cx="9144000" cy="6858000" type="screen4x3"/>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7"/>
  </p:normalViewPr>
  <p:slideViewPr>
    <p:cSldViewPr snapToGrid="0">
      <p:cViewPr varScale="1">
        <p:scale>
          <a:sx n="110" d="100"/>
          <a:sy n="110" d="100"/>
        </p:scale>
        <p:origin x="4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23875" y="679450"/>
            <a:ext cx="8096250" cy="274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4585">
                <a:solidFill>
                  <a:srgbClr val="000000"/>
                </a:solidFill>
              </a:defRPr>
            </a:lvl1pPr>
          </a:lstStyle>
          <a:p>
            <a:pPr algn="ctr"/>
            <a:endParaRPr/>
          </a:p>
        </p:txBody>
      </p:sp>
      <p:sp>
        <p:nvSpPr>
          <p:cNvPr id="3" name="New Shape"/>
          <p:cNvSpPr>
            <a:spLocks noGrp="1"/>
          </p:cNvSpPr>
          <p:nvPr>
            <p:ph type="body" idx="1"/>
          </p:nvPr>
        </p:nvSpPr>
        <p:spPr>
          <a:xfrm>
            <a:off x="952499" y="3492499"/>
            <a:ext cx="7239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935">
                <a:solidFill>
                  <a:srgbClr val="000000"/>
                </a:solidFill>
              </a:defRPr>
            </a:lvl1pPr>
          </a:lstStyle>
          <a:p>
            <a:pPr algn="ctr"/>
            <a:endParaRPr/>
          </a:p>
        </p:txBody>
      </p:sp>
      <p:sp>
        <p:nvSpPr>
          <p:cNvPr id="4" name="New Shape"/>
          <p:cNvSpPr>
            <a:spLocks noGrp="1"/>
          </p:cNvSpPr>
          <p:nvPr>
            <p:ph type="body" idx="2"/>
          </p:nvPr>
        </p:nvSpPr>
        <p:spPr>
          <a:xfrm>
            <a:off x="1385888" y="4470400"/>
            <a:ext cx="6372225"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605">
                <a:solidFill>
                  <a:srgbClr val="000000"/>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1987" y="2101850"/>
            <a:ext cx="7824788"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110">
                <a:solidFill>
                  <a:srgbClr val="FFFFFF"/>
                </a:solidFill>
              </a:defRPr>
            </a:lvl1pPr>
          </a:lstStyle>
          <a:p>
            <a:pPr algn="ctr"/>
            <a:endParaRPr/>
          </a:p>
        </p:txBody>
      </p:sp>
      <p:sp>
        <p:nvSpPr>
          <p:cNvPr id="3" name="New Shape"/>
          <p:cNvSpPr>
            <a:spLocks noGrp="1"/>
          </p:cNvSpPr>
          <p:nvPr>
            <p:ph type="body" idx="1"/>
          </p:nvPr>
        </p:nvSpPr>
        <p:spPr>
          <a:xfrm>
            <a:off x="1009649" y="3657600"/>
            <a:ext cx="7119938"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555">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1987" y="2101850"/>
            <a:ext cx="7824788"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110">
                <a:solidFill>
                  <a:srgbClr val="FFFFFF"/>
                </a:solidFill>
              </a:defRPr>
            </a:lvl1pPr>
          </a:lstStyle>
          <a:p>
            <a:pPr algn="ctr"/>
            <a:endParaRPr/>
          </a:p>
        </p:txBody>
      </p:sp>
      <p:sp>
        <p:nvSpPr>
          <p:cNvPr id="3" name="New Shape"/>
          <p:cNvSpPr>
            <a:spLocks noGrp="1"/>
          </p:cNvSpPr>
          <p:nvPr>
            <p:ph type="body" idx="1"/>
          </p:nvPr>
        </p:nvSpPr>
        <p:spPr>
          <a:xfrm>
            <a:off x="1009649" y="3657600"/>
            <a:ext cx="7119938"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555">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23875" y="527050"/>
            <a:ext cx="6619875" cy="4146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310">
                <a:solidFill>
                  <a:srgbClr val="000000"/>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23875" y="527050"/>
            <a:ext cx="6619875" cy="4146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310">
                <a:solidFill>
                  <a:srgbClr val="000000"/>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1987" y="2101850"/>
            <a:ext cx="7824788"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110">
                <a:solidFill>
                  <a:srgbClr val="FFFFFF"/>
                </a:solidFill>
              </a:defRPr>
            </a:lvl1pPr>
          </a:lstStyle>
          <a:p>
            <a:pPr algn="ctr"/>
            <a:endParaRPr/>
          </a:p>
        </p:txBody>
      </p:sp>
      <p:sp>
        <p:nvSpPr>
          <p:cNvPr id="3" name="New Shape"/>
          <p:cNvSpPr>
            <a:spLocks noGrp="1"/>
          </p:cNvSpPr>
          <p:nvPr>
            <p:ph type="body" idx="1"/>
          </p:nvPr>
        </p:nvSpPr>
        <p:spPr>
          <a:xfrm>
            <a:off x="1009649" y="3657600"/>
            <a:ext cx="7119938"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555">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1987" y="2101850"/>
            <a:ext cx="7824788"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110">
                <a:solidFill>
                  <a:srgbClr val="FFFFFF"/>
                </a:solidFill>
              </a:defRPr>
            </a:lvl1pPr>
          </a:lstStyle>
          <a:p>
            <a:pPr algn="ctr"/>
            <a:endParaRPr/>
          </a:p>
        </p:txBody>
      </p:sp>
      <p:sp>
        <p:nvSpPr>
          <p:cNvPr id="3" name="New Shape"/>
          <p:cNvSpPr>
            <a:spLocks noGrp="1"/>
          </p:cNvSpPr>
          <p:nvPr>
            <p:ph type="body" idx="1"/>
          </p:nvPr>
        </p:nvSpPr>
        <p:spPr>
          <a:xfrm>
            <a:off x="1009649" y="3657600"/>
            <a:ext cx="7119938"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555">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698500"/>
            <a:ext cx="5700713" cy="394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2625">
                <a:solidFill>
                  <a:srgbClr val="000000"/>
                </a:solidFill>
              </a:defRPr>
            </a:lvl1pPr>
          </a:lstStyle>
          <a:p>
            <a:pPr algn="l"/>
            <a:endParaRPr/>
          </a:p>
        </p:txBody>
      </p:sp>
      <p:sp>
        <p:nvSpPr>
          <p:cNvPr id="3" name="New Shape"/>
          <p:cNvSpPr>
            <a:spLocks noGrp="1"/>
          </p:cNvSpPr>
          <p:nvPr>
            <p:ph type="body" idx="1"/>
          </p:nvPr>
        </p:nvSpPr>
        <p:spPr>
          <a:xfrm>
            <a:off x="1614488" y="4641850"/>
            <a:ext cx="6858000" cy="844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
        <p:nvSpPr>
          <p:cNvPr id="4" name="New Shape"/>
          <p:cNvSpPr>
            <a:spLocks noGrp="1"/>
          </p:cNvSpPr>
          <p:nvPr>
            <p:ph type="body" idx="2"/>
          </p:nvPr>
        </p:nvSpPr>
        <p:spPr>
          <a:xfrm>
            <a:off x="4229100" y="5486400"/>
            <a:ext cx="4243388" cy="742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940">
                <a:solidFill>
                  <a:srgbClr val="000000"/>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523875" y="1366837"/>
            <a:ext cx="8096250" cy="206216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000000"/>
                </a:solidFill>
              </a:defRPr>
            </a:lvl1pPr>
          </a:lstStyle>
          <a:p>
            <a:pPr algn="ctr"/>
            <a:r>
              <a:rPr sz="4585"/>
              <a:t>Leadership</a:t>
            </a:r>
          </a:p>
        </p:txBody>
      </p:sp>
      <p:sp>
        <p:nvSpPr>
          <p:cNvPr id="3" name="New Shape"/>
          <p:cNvSpPr>
            <a:spLocks noGrp="1"/>
          </p:cNvSpPr>
          <p:nvPr>
            <p:ph type="body" idx="1"/>
          </p:nvPr>
        </p:nvSpPr>
        <p:spPr>
          <a:xfrm>
            <a:off x="952499" y="3476624"/>
            <a:ext cx="7239000" cy="666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6580">
                <a:solidFill>
                  <a:srgbClr val="000000"/>
                </a:solidFill>
              </a:defRPr>
            </a:lvl1pPr>
          </a:lstStyle>
          <a:p>
            <a:pPr algn="ctr"/>
            <a:endParaRPr/>
          </a:p>
        </p:txBody>
      </p:sp>
      <p:sp>
        <p:nvSpPr>
          <p:cNvPr id="4" name="New Shape"/>
          <p:cNvSpPr>
            <a:spLocks noGrp="1"/>
          </p:cNvSpPr>
          <p:nvPr>
            <p:ph type="body" idx="2"/>
          </p:nvPr>
        </p:nvSpPr>
        <p:spPr>
          <a:xfrm>
            <a:off x="1385888" y="4210050"/>
            <a:ext cx="6372225" cy="5238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70000" lnSpcReduction="20000"/>
          </a:bodyPr>
          <a:lstStyle>
            <a:lvl1pPr algn="ctr">
              <a:defRPr sz="4806">
                <a:solidFill>
                  <a:srgbClr val="000000"/>
                </a:solidFill>
              </a:defRPr>
            </a:lvl1pPr>
          </a:lstStyle>
          <a:p>
            <a:pPr algn="ctr"/>
            <a:endParaRPr/>
          </a:p>
        </p:txBody>
      </p:sp>
      <p:pic>
        <p:nvPicPr>
          <p:cNvPr id="6" name="Picture 5">
            <a:extLst>
              <a:ext uri="{FF2B5EF4-FFF2-40B4-BE49-F238E27FC236}">
                <a16:creationId xmlns:a16="http://schemas.microsoft.com/office/drawing/2014/main" id="{1A12B8C8-381C-FFF8-3F22-42E3B4D20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47241" y="2500132"/>
            <a:ext cx="8449518" cy="149084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5000" b="1" dirty="0">
                <a:solidFill>
                  <a:schemeClr val="tx1"/>
                </a:solidFill>
              </a:rPr>
              <a:t>3. A Christian </a:t>
            </a:r>
            <a:r>
              <a:rPr lang="en-CA" sz="5000" b="1" dirty="0">
                <a:solidFill>
                  <a:schemeClr val="tx1"/>
                </a:solidFill>
              </a:rPr>
              <a:t>L</a:t>
            </a:r>
            <a:r>
              <a:rPr sz="5000" b="1" dirty="0" err="1">
                <a:solidFill>
                  <a:schemeClr val="tx1"/>
                </a:solidFill>
              </a:rPr>
              <a:t>eader</a:t>
            </a:r>
            <a:r>
              <a:rPr sz="5000" b="1" dirty="0">
                <a:solidFill>
                  <a:schemeClr val="tx1"/>
                </a:solidFill>
              </a:rPr>
              <a:t> is </a:t>
            </a:r>
            <a:r>
              <a:rPr lang="en-CA" sz="5000" b="1" dirty="0">
                <a:solidFill>
                  <a:schemeClr val="tx1"/>
                </a:solidFill>
              </a:rPr>
              <a:t>only</a:t>
            </a:r>
            <a:r>
              <a:rPr sz="5000" b="1" dirty="0">
                <a:solidFill>
                  <a:schemeClr val="tx1"/>
                </a:solidFill>
              </a:rPr>
              <a:t> </a:t>
            </a:r>
            <a:r>
              <a:rPr lang="en-CA" sz="5000" b="1" dirty="0">
                <a:solidFill>
                  <a:schemeClr val="tx1"/>
                </a:solidFill>
              </a:rPr>
              <a:t>a</a:t>
            </a:r>
            <a:r>
              <a:rPr sz="5000" b="1" dirty="0">
                <a:solidFill>
                  <a:schemeClr val="tx1"/>
                </a:solidFill>
              </a:rPr>
              <a:t> Surrogate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81965" y="242345"/>
            <a:ext cx="8414614" cy="52787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l">
              <a:defRPr sz="3500">
                <a:solidFill>
                  <a:srgbClr val="000000"/>
                </a:solidFill>
              </a:defRPr>
            </a:lvl1pPr>
          </a:lstStyle>
          <a:p>
            <a:pPr algn="l"/>
            <a:r>
              <a:rPr sz="4000" b="1" dirty="0"/>
              <a:t>6 I have applied all these things to myself and Apollos for your benefit, brothers, that you may learn by us not to go beyond what is written, that none of you may be puffed up in favor of one against another. </a:t>
            </a:r>
            <a:endParaRPr lang="en-CA" sz="4000" b="1" dirty="0"/>
          </a:p>
          <a:p>
            <a:pPr algn="l"/>
            <a:endParaRPr lang="en-CA" sz="4000" b="1" dirty="0"/>
          </a:p>
          <a:p>
            <a:pPr algn="l"/>
            <a:endParaRPr lang="en-CA" sz="4000" b="1" dirty="0"/>
          </a:p>
        </p:txBody>
      </p:sp>
      <p:sp>
        <p:nvSpPr>
          <p:cNvPr id="3" name="New Shape"/>
          <p:cNvSpPr>
            <a:spLocks noGrp="1"/>
          </p:cNvSpPr>
          <p:nvPr>
            <p:ph type="body" idx="1"/>
          </p:nvPr>
        </p:nvSpPr>
        <p:spPr>
          <a:xfrm>
            <a:off x="1938579" y="5982242"/>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4:6–8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81965" y="242345"/>
            <a:ext cx="8414614" cy="52787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l">
              <a:defRPr sz="3500">
                <a:solidFill>
                  <a:srgbClr val="000000"/>
                </a:solidFill>
              </a:defRPr>
            </a:lvl1pPr>
          </a:lstStyle>
          <a:p>
            <a:r>
              <a:rPr lang="en-CA" sz="5000" b="1" dirty="0"/>
              <a:t>7 For who sees anything different in you? What do you have that you did not receive? If then you received it, why do you boast as if you did not receive it? </a:t>
            </a:r>
          </a:p>
          <a:p>
            <a:pPr algn="l"/>
            <a:endParaRPr lang="en-CA" sz="5000" b="1" dirty="0"/>
          </a:p>
        </p:txBody>
      </p:sp>
      <p:sp>
        <p:nvSpPr>
          <p:cNvPr id="3" name="New Shape"/>
          <p:cNvSpPr>
            <a:spLocks noGrp="1"/>
          </p:cNvSpPr>
          <p:nvPr>
            <p:ph type="body" idx="1"/>
          </p:nvPr>
        </p:nvSpPr>
        <p:spPr>
          <a:xfrm>
            <a:off x="1938579" y="587807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4:6–8</a:t>
            </a:r>
          </a:p>
        </p:txBody>
      </p:sp>
    </p:spTree>
    <p:extLst>
      <p:ext uri="{BB962C8B-B14F-4D97-AF65-F5344CB8AC3E}">
        <p14:creationId xmlns:p14="http://schemas.microsoft.com/office/powerpoint/2010/main" val="248871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81965" y="242345"/>
            <a:ext cx="8414614" cy="52787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l">
              <a:defRPr sz="3500">
                <a:solidFill>
                  <a:srgbClr val="000000"/>
                </a:solidFill>
              </a:defRPr>
            </a:lvl1pPr>
          </a:lstStyle>
          <a:p>
            <a:pPr algn="l"/>
            <a:r>
              <a:rPr lang="en-CA" sz="4800" b="1" dirty="0"/>
              <a:t>8 Already you have all you want! Already you have become rich! Without us you have become kings! And would that you did reign, so that we might share the rule with you!</a:t>
            </a:r>
          </a:p>
        </p:txBody>
      </p:sp>
      <p:sp>
        <p:nvSpPr>
          <p:cNvPr id="3" name="New Shape"/>
          <p:cNvSpPr>
            <a:spLocks noGrp="1"/>
          </p:cNvSpPr>
          <p:nvPr>
            <p:ph type="body" idx="1"/>
          </p:nvPr>
        </p:nvSpPr>
        <p:spPr>
          <a:xfrm>
            <a:off x="1938579" y="587807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4:6–8</a:t>
            </a:r>
          </a:p>
        </p:txBody>
      </p:sp>
    </p:spTree>
    <p:extLst>
      <p:ext uri="{BB962C8B-B14F-4D97-AF65-F5344CB8AC3E}">
        <p14:creationId xmlns:p14="http://schemas.microsoft.com/office/powerpoint/2010/main" val="362840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41453" y="2643067"/>
            <a:ext cx="8461093" cy="157186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5000" b="1" dirty="0">
                <a:solidFill>
                  <a:schemeClr val="tx1"/>
                </a:solidFill>
              </a:rPr>
              <a:t>4. A Christian </a:t>
            </a:r>
            <a:r>
              <a:rPr lang="en-CA" sz="5000" b="1" dirty="0">
                <a:solidFill>
                  <a:schemeClr val="tx1"/>
                </a:solidFill>
              </a:rPr>
              <a:t>L</a:t>
            </a:r>
            <a:r>
              <a:rPr sz="5000" b="1" dirty="0" err="1">
                <a:solidFill>
                  <a:schemeClr val="tx1"/>
                </a:solidFill>
              </a:rPr>
              <a:t>eader</a:t>
            </a:r>
            <a:r>
              <a:rPr sz="5000" b="1" dirty="0">
                <a:solidFill>
                  <a:schemeClr val="tx1"/>
                </a:solidFill>
              </a:rPr>
              <a:t> is a Spectacle of </a:t>
            </a:r>
            <a:r>
              <a:rPr lang="en-CA" sz="5000" b="1" dirty="0">
                <a:solidFill>
                  <a:schemeClr val="tx1"/>
                </a:solidFill>
              </a:rPr>
              <a:t>S</a:t>
            </a:r>
            <a:r>
              <a:rPr sz="5000" b="1" dirty="0" err="1">
                <a:solidFill>
                  <a:schemeClr val="tx1"/>
                </a:solidFill>
              </a:rPr>
              <a:t>uffering</a:t>
            </a:r>
            <a:r>
              <a:rPr lang="en-CA" sz="5000" b="1" dirty="0">
                <a:solidFill>
                  <a:schemeClr val="tx1"/>
                </a:solidFill>
              </a:rPr>
              <a:t>.</a:t>
            </a:r>
            <a:endParaRPr sz="50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323367"/>
            <a:ext cx="8403220" cy="522090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l">
              <a:defRPr sz="3500">
                <a:solidFill>
                  <a:srgbClr val="000000"/>
                </a:solidFill>
              </a:defRPr>
            </a:lvl1pPr>
          </a:lstStyle>
          <a:p>
            <a:pPr algn="l"/>
            <a:r>
              <a:rPr lang="en-CA" sz="5400" b="1" dirty="0"/>
              <a:t>9 For I think that God has exhibited us apostles as last of all, like men sentenced to death, because we have become a spectacle to the world, to angels, and to men. </a:t>
            </a:r>
          </a:p>
        </p:txBody>
      </p:sp>
      <p:sp>
        <p:nvSpPr>
          <p:cNvPr id="3" name="New Shape"/>
          <p:cNvSpPr>
            <a:spLocks noGrp="1"/>
          </p:cNvSpPr>
          <p:nvPr>
            <p:ph type="body" idx="1"/>
          </p:nvPr>
        </p:nvSpPr>
        <p:spPr>
          <a:xfrm>
            <a:off x="2042751" y="590122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4:9–13</a:t>
            </a:r>
          </a:p>
        </p:txBody>
      </p:sp>
    </p:spTree>
    <p:extLst>
      <p:ext uri="{BB962C8B-B14F-4D97-AF65-F5344CB8AC3E}">
        <p14:creationId xmlns:p14="http://schemas.microsoft.com/office/powerpoint/2010/main" val="179169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323367"/>
            <a:ext cx="8403220" cy="522090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lang="en-CA" sz="5000" b="1" dirty="0"/>
              <a:t>10 We are fools for Christ’s sake, but you are wise in Christ. We are weak, but you are strong. You are held in honor, but we in disrepute.</a:t>
            </a:r>
            <a:endParaRPr sz="5000" b="1" dirty="0"/>
          </a:p>
        </p:txBody>
      </p:sp>
      <p:sp>
        <p:nvSpPr>
          <p:cNvPr id="3" name="New Shape"/>
          <p:cNvSpPr>
            <a:spLocks noGrp="1"/>
          </p:cNvSpPr>
          <p:nvPr>
            <p:ph type="body" idx="1"/>
          </p:nvPr>
        </p:nvSpPr>
        <p:spPr>
          <a:xfrm>
            <a:off x="2042751" y="590122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4:9–13</a:t>
            </a:r>
          </a:p>
        </p:txBody>
      </p:sp>
    </p:spTree>
    <p:extLst>
      <p:ext uri="{BB962C8B-B14F-4D97-AF65-F5344CB8AC3E}">
        <p14:creationId xmlns:p14="http://schemas.microsoft.com/office/powerpoint/2010/main" val="219530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70390" y="323367"/>
            <a:ext cx="8403220" cy="522090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lang="en-CA" sz="5000" b="1" dirty="0"/>
              <a:t>11 To the present hour we hunger and thirst, we are poorly dressed and buffeted and homeless,</a:t>
            </a:r>
            <a:endParaRPr sz="5000" b="1" dirty="0"/>
          </a:p>
        </p:txBody>
      </p:sp>
      <p:sp>
        <p:nvSpPr>
          <p:cNvPr id="3" name="New Shape"/>
          <p:cNvSpPr>
            <a:spLocks noGrp="1"/>
          </p:cNvSpPr>
          <p:nvPr>
            <p:ph type="body" idx="1"/>
          </p:nvPr>
        </p:nvSpPr>
        <p:spPr>
          <a:xfrm>
            <a:off x="2042751" y="590122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4:9–13</a:t>
            </a:r>
          </a:p>
        </p:txBody>
      </p:sp>
    </p:spTree>
    <p:extLst>
      <p:ext uri="{BB962C8B-B14F-4D97-AF65-F5344CB8AC3E}">
        <p14:creationId xmlns:p14="http://schemas.microsoft.com/office/powerpoint/2010/main" val="142887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323367"/>
            <a:ext cx="8403220" cy="522090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lang="en-CA" sz="5000" b="1" dirty="0"/>
              <a:t>12 and we labor, working with our own hands. When reviled, we bless; when persecuted, we endure;</a:t>
            </a:r>
            <a:endParaRPr sz="5000" b="1" dirty="0"/>
          </a:p>
        </p:txBody>
      </p:sp>
      <p:sp>
        <p:nvSpPr>
          <p:cNvPr id="3" name="New Shape"/>
          <p:cNvSpPr>
            <a:spLocks noGrp="1"/>
          </p:cNvSpPr>
          <p:nvPr>
            <p:ph type="body" idx="1"/>
          </p:nvPr>
        </p:nvSpPr>
        <p:spPr>
          <a:xfrm>
            <a:off x="2042751" y="590122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4:9–13</a:t>
            </a:r>
          </a:p>
        </p:txBody>
      </p:sp>
    </p:spTree>
    <p:extLst>
      <p:ext uri="{BB962C8B-B14F-4D97-AF65-F5344CB8AC3E}">
        <p14:creationId xmlns:p14="http://schemas.microsoft.com/office/powerpoint/2010/main" val="995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323367"/>
            <a:ext cx="8403220" cy="522090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lang="en-CA" sz="5000" b="1" dirty="0"/>
              <a:t>13 when slandered, we entreat. We have become, and are still, like the scum of the world, the refuse of all things.</a:t>
            </a:r>
            <a:endParaRPr sz="5000" b="1" dirty="0"/>
          </a:p>
        </p:txBody>
      </p:sp>
      <p:sp>
        <p:nvSpPr>
          <p:cNvPr id="3" name="New Shape"/>
          <p:cNvSpPr>
            <a:spLocks noGrp="1"/>
          </p:cNvSpPr>
          <p:nvPr>
            <p:ph type="body" idx="1"/>
          </p:nvPr>
        </p:nvSpPr>
        <p:spPr>
          <a:xfrm>
            <a:off x="2042751" y="590122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700" b="1" dirty="0"/>
              <a:t>1 Corinthians 4:9–13</a:t>
            </a:r>
          </a:p>
        </p:txBody>
      </p:sp>
    </p:spTree>
    <p:extLst>
      <p:ext uri="{BB962C8B-B14F-4D97-AF65-F5344CB8AC3E}">
        <p14:creationId xmlns:p14="http://schemas.microsoft.com/office/powerpoint/2010/main" val="382429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70391" y="1381125"/>
            <a:ext cx="8414614" cy="29575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sz="5000" b="1" dirty="0"/>
              <a:t>1 This is how one should regard us...</a:t>
            </a:r>
          </a:p>
        </p:txBody>
      </p:sp>
      <p:sp>
        <p:nvSpPr>
          <p:cNvPr id="3" name="New Shape"/>
          <p:cNvSpPr>
            <a:spLocks noGrp="1"/>
          </p:cNvSpPr>
          <p:nvPr>
            <p:ph type="body" idx="1"/>
          </p:nvPr>
        </p:nvSpPr>
        <p:spPr>
          <a:xfrm>
            <a:off x="1927004" y="5982242"/>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1 Corinthians 4:1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70390" y="254643"/>
            <a:ext cx="8449519" cy="52201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3080">
                <a:solidFill>
                  <a:srgbClr val="000000"/>
                </a:solidFill>
              </a:defRPr>
            </a:lvl1pPr>
          </a:lstStyle>
          <a:p>
            <a:pPr algn="ctr"/>
            <a:r>
              <a:rPr sz="3200" b="1" dirty="0"/>
              <a:t>“Wait! Lord, this isn't what is supposed to happen. We're submitted to your will for our lives, we've sold just about everything we have, we're disassembling the American Dream, leaving everything and everyone familiar, and moving our family from the medical capital of the Southeast to a place with little to no healthcare and hostile to the gospel to be YOUR witnesses… and then you do this?”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81965" y="242345"/>
            <a:ext cx="8426189" cy="522090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sz="5000" b="1" dirty="0"/>
              <a:t>10 that I may know him and the power of his resurrection, and may share his sufferings, becoming like him in his death,</a:t>
            </a:r>
          </a:p>
        </p:txBody>
      </p:sp>
      <p:sp>
        <p:nvSpPr>
          <p:cNvPr id="3" name="New Shape"/>
          <p:cNvSpPr>
            <a:spLocks noGrp="1"/>
          </p:cNvSpPr>
          <p:nvPr>
            <p:ph type="body" idx="1"/>
          </p:nvPr>
        </p:nvSpPr>
        <p:spPr>
          <a:xfrm>
            <a:off x="1950154" y="5982242"/>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Philippians 3:10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12516" y="1874043"/>
            <a:ext cx="8518967" cy="31099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3080">
                <a:solidFill>
                  <a:srgbClr val="000000"/>
                </a:solidFill>
              </a:defRPr>
            </a:lvl1pPr>
          </a:lstStyle>
          <a:p>
            <a:pPr algn="ctr"/>
            <a:r>
              <a:rPr sz="5000" b="1" dirty="0"/>
              <a:t>The fellowship of his suffering is the only way to the power of his resurrection</a:t>
            </a:r>
            <a:r>
              <a:rPr lang="en-CA" sz="5000" b="1" dirty="0"/>
              <a:t>.</a:t>
            </a:r>
            <a:endParaRPr sz="5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289367"/>
            <a:ext cx="8449520" cy="522018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l">
              <a:defRPr sz="3500">
                <a:solidFill>
                  <a:srgbClr val="000000"/>
                </a:solidFill>
              </a:defRPr>
            </a:lvl1pPr>
          </a:lstStyle>
          <a:p>
            <a:pPr algn="l"/>
            <a:r>
              <a:rPr sz="4000" b="1" dirty="0"/>
              <a:t>16 I urge you, then, be imitators of me. </a:t>
            </a:r>
            <a:endParaRPr lang="en-CA" sz="4000" b="1" dirty="0"/>
          </a:p>
          <a:p>
            <a:pPr algn="l"/>
            <a:endParaRPr lang="en-CA" sz="4000" b="1" dirty="0"/>
          </a:p>
          <a:p>
            <a:pPr algn="l"/>
            <a:r>
              <a:rPr sz="4000" b="1" dirty="0"/>
              <a:t>17 That is why I sent you Timothy, my beloved and faithful child in the Lord, to remind you of my ways in Christ, as I teach them everywhere in every church.</a:t>
            </a:r>
          </a:p>
        </p:txBody>
      </p:sp>
      <p:sp>
        <p:nvSpPr>
          <p:cNvPr id="3" name="New Shape"/>
          <p:cNvSpPr>
            <a:spLocks noGrp="1"/>
          </p:cNvSpPr>
          <p:nvPr>
            <p:ph type="body" idx="1"/>
          </p:nvPr>
        </p:nvSpPr>
        <p:spPr>
          <a:xfrm>
            <a:off x="2042751" y="5843346"/>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500" b="1" dirty="0"/>
              <a:t>1 Corinthians 4:16–17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70391" y="1381125"/>
            <a:ext cx="8414614" cy="29575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lang="en-CA" sz="5000" b="1" dirty="0"/>
              <a:t>1 This is how one should regard us, as servants of Christ...</a:t>
            </a:r>
          </a:p>
        </p:txBody>
      </p:sp>
      <p:sp>
        <p:nvSpPr>
          <p:cNvPr id="3" name="New Shape"/>
          <p:cNvSpPr>
            <a:spLocks noGrp="1"/>
          </p:cNvSpPr>
          <p:nvPr>
            <p:ph type="body" idx="1"/>
          </p:nvPr>
        </p:nvSpPr>
        <p:spPr>
          <a:xfrm>
            <a:off x="1927004" y="5982242"/>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1 Corinthians 4:1</a:t>
            </a:r>
          </a:p>
        </p:txBody>
      </p:sp>
    </p:spTree>
    <p:extLst>
      <p:ext uri="{BB962C8B-B14F-4D97-AF65-F5344CB8AC3E}">
        <p14:creationId xmlns:p14="http://schemas.microsoft.com/office/powerpoint/2010/main" val="14351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47241" y="2660429"/>
            <a:ext cx="8449518" cy="153714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5000" b="1" dirty="0">
                <a:solidFill>
                  <a:schemeClr val="tx1"/>
                </a:solidFill>
              </a:rPr>
              <a:t>1. A Christian leader is a Servant of Christ</a:t>
            </a:r>
            <a:r>
              <a:rPr lang="en-CA" sz="5000" b="1" dirty="0">
                <a:solidFill>
                  <a:schemeClr val="tx1"/>
                </a:solidFill>
              </a:rPr>
              <a:t>.</a:t>
            </a:r>
            <a:endParaRPr sz="50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47240" y="2634054"/>
            <a:ext cx="8449519" cy="158989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5000" b="1" dirty="0">
                <a:solidFill>
                  <a:schemeClr val="tx1"/>
                </a:solidFill>
              </a:rPr>
              <a:t>2. A Christian leader is a Steward</a:t>
            </a:r>
            <a:r>
              <a:rPr lang="en-CA" sz="5000" b="1" dirty="0">
                <a:solidFill>
                  <a:schemeClr val="tx1"/>
                </a:solidFill>
              </a:rPr>
              <a:t>.</a:t>
            </a:r>
            <a:endParaRPr sz="50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35666" y="864785"/>
            <a:ext cx="8472668" cy="507043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sz="5000" b="1" dirty="0"/>
              <a:t>1 This is how one should regard us, as servants of Christ and stewards of the mysteries of God.</a:t>
            </a:r>
          </a:p>
        </p:txBody>
      </p:sp>
      <p:sp>
        <p:nvSpPr>
          <p:cNvPr id="3" name="New Shape"/>
          <p:cNvSpPr>
            <a:spLocks noGrp="1"/>
          </p:cNvSpPr>
          <p:nvPr>
            <p:ph type="body" idx="1"/>
          </p:nvPr>
        </p:nvSpPr>
        <p:spPr>
          <a:xfrm>
            <a:off x="1869132" y="5935220"/>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1 Corinthians 4:1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81965" y="392817"/>
            <a:ext cx="8356741" cy="525563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sz="5000" b="1" dirty="0"/>
              <a:t>3 with me it is a very small thing that I should be judged by you or by any human court. In fact, I do not even judge myself.</a:t>
            </a:r>
          </a:p>
        </p:txBody>
      </p:sp>
      <p:sp>
        <p:nvSpPr>
          <p:cNvPr id="3" name="New Shape"/>
          <p:cNvSpPr>
            <a:spLocks noGrp="1"/>
          </p:cNvSpPr>
          <p:nvPr>
            <p:ph type="body" idx="1"/>
          </p:nvPr>
        </p:nvSpPr>
        <p:spPr>
          <a:xfrm>
            <a:off x="1880706" y="5993817"/>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1 Corinthians 4:3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47241" y="323369"/>
            <a:ext cx="8414614" cy="512830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sz="5000" b="1" dirty="0"/>
              <a:t>4 For I am not aware of anything against myself, but I am not thereby acquitted. It is the Lord who judges me.</a:t>
            </a:r>
          </a:p>
        </p:txBody>
      </p:sp>
      <p:sp>
        <p:nvSpPr>
          <p:cNvPr id="3" name="New Shape"/>
          <p:cNvSpPr>
            <a:spLocks noGrp="1"/>
          </p:cNvSpPr>
          <p:nvPr>
            <p:ph type="body" idx="1"/>
          </p:nvPr>
        </p:nvSpPr>
        <p:spPr>
          <a:xfrm>
            <a:off x="1903855" y="5901219"/>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1 Corinthians 4:4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93539" y="789611"/>
            <a:ext cx="8391465" cy="52787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3500">
                <a:solidFill>
                  <a:srgbClr val="000000"/>
                </a:solidFill>
              </a:defRPr>
            </a:lvl1pPr>
          </a:lstStyle>
          <a:p>
            <a:pPr algn="l"/>
            <a:r>
              <a:rPr sz="5000" b="1" dirty="0"/>
              <a:t>12 Do you see a man who is wise in his own eyes? There is more hope for a fool than for him.</a:t>
            </a:r>
          </a:p>
        </p:txBody>
      </p:sp>
      <p:sp>
        <p:nvSpPr>
          <p:cNvPr id="3" name="New Shape"/>
          <p:cNvSpPr>
            <a:spLocks noGrp="1"/>
          </p:cNvSpPr>
          <p:nvPr>
            <p:ph type="body" idx="1"/>
          </p:nvPr>
        </p:nvSpPr>
        <p:spPr>
          <a:xfrm>
            <a:off x="1927004" y="5924368"/>
            <a:ext cx="6858000" cy="633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3920">
                <a:solidFill>
                  <a:srgbClr val="000000"/>
                </a:solidFill>
              </a:defRPr>
            </a:lvl1pPr>
          </a:lstStyle>
          <a:p>
            <a:pPr algn="r"/>
            <a:r>
              <a:rPr sz="2940" b="1" dirty="0"/>
              <a:t>Proverbs 26:12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648</Words>
  <Application>Microsoft Macintosh PowerPoint</Application>
  <PresentationFormat>On-screen Show (4:3)</PresentationFormat>
  <Paragraphs>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Aaron Visser</cp:lastModifiedBy>
  <cp:revision>2</cp:revision>
  <dcterms:modified xsi:type="dcterms:W3CDTF">2023-05-10T16:01:24Z</dcterms:modified>
</cp:coreProperties>
</file>